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57" r:id="rId2"/>
    <p:sldId id="262" r:id="rId3"/>
    <p:sldId id="263" r:id="rId4"/>
    <p:sldId id="278" r:id="rId5"/>
    <p:sldId id="348" r:id="rId6"/>
    <p:sldId id="349" r:id="rId7"/>
    <p:sldId id="350" r:id="rId8"/>
    <p:sldId id="351" r:id="rId9"/>
    <p:sldId id="279" r:id="rId10"/>
    <p:sldId id="280" r:id="rId11"/>
    <p:sldId id="282" r:id="rId12"/>
    <p:sldId id="283" r:id="rId13"/>
    <p:sldId id="284" r:id="rId14"/>
    <p:sldId id="286" r:id="rId15"/>
    <p:sldId id="287" r:id="rId16"/>
    <p:sldId id="288" r:id="rId17"/>
    <p:sldId id="289" r:id="rId18"/>
    <p:sldId id="35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FONTAINE" initials="JF" lastIdx="1" clrIdx="0">
    <p:extLst>
      <p:ext uri="{19B8F6BF-5375-455C-9EA6-DF929625EA0E}">
        <p15:presenceInfo xmlns:p15="http://schemas.microsoft.com/office/powerpoint/2012/main" userId="S-1-5-21-3601352299-730261068-703341606-5150" providerId="AD"/>
      </p:ext>
    </p:extLst>
  </p:cmAuthor>
  <p:cmAuthor id="2" name="LOPEZ SEBASTIEN" initials="LS" lastIdx="0" clrIdx="1">
    <p:extLst>
      <p:ext uri="{19B8F6BF-5375-455C-9EA6-DF929625EA0E}">
        <p15:presenceInfo xmlns:p15="http://schemas.microsoft.com/office/powerpoint/2012/main" userId="S-1-5-21-1519513455-2607746426-4144247390-67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4C2"/>
    <a:srgbClr val="5B9BD5"/>
    <a:srgbClr val="97CA18"/>
    <a:srgbClr val="A2D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3" autoAdjust="0"/>
    <p:restoredTop sz="81806" autoAdjust="0"/>
  </p:normalViewPr>
  <p:slideViewPr>
    <p:cSldViewPr snapToGrid="0">
      <p:cViewPr varScale="1">
        <p:scale>
          <a:sx n="72" d="100"/>
          <a:sy n="72" d="100"/>
        </p:scale>
        <p:origin x="10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D299BF-8C40-48D4-A290-C5D82AF3B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1C76D2-2BD9-4C13-A636-1869CDC822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FC6BE-4CC3-46C4-BD03-E357373653BD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7FA8F6-00F2-4CCA-9ED8-EB5D08AFDC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4BAB51-5756-4AC2-96B0-D63BECA299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BC3CD-2DFA-4161-95DA-318E73B6F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595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39B54-0124-4112-9F2F-E56F84475C53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8894-7119-47C6-AA9C-B96487C65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6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88894-7119-47C6-AA9C-B96487C654C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12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88894-7119-47C6-AA9C-B96487C654C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349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88894-7119-47C6-AA9C-B96487C654C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73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88894-7119-47C6-AA9C-B96487C654C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122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88894-7119-47C6-AA9C-B96487C654C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863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07E6C-7E85-4E7A-8AA3-948A529A8DA2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007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07E6C-7E85-4E7A-8AA3-948A529A8DA2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4533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07E6C-7E85-4E7A-8AA3-948A529A8DA2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64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88894-7119-47C6-AA9C-B96487C654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18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88894-7119-47C6-AA9C-B96487C654C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06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94DA9-AB89-4EF9-9C7E-65D8991DB03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0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3D5A5-2991-4F6C-960C-AAF003EC0A1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48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5DEB-E41A-40E9-B514-150991DBFB4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06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A9362-2629-4B8B-AD11-5906358C1DD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114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88894-7119-47C6-AA9C-B96487C654C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9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88894-7119-47C6-AA9C-B96487C654C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24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25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6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47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mplate 7"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/>
          </p:cNvPr>
          <p:cNvSpPr/>
          <p:nvPr/>
        </p:nvSpPr>
        <p:spPr>
          <a:xfrm>
            <a:off x="8059738" y="1628775"/>
            <a:ext cx="3492500" cy="23780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/>
          </p:cNvPr>
          <p:cNvSpPr/>
          <p:nvPr/>
        </p:nvSpPr>
        <p:spPr>
          <a:xfrm>
            <a:off x="8059738" y="1595438"/>
            <a:ext cx="3495675" cy="48418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/>
          </p:cNvPr>
          <p:cNvSpPr/>
          <p:nvPr/>
        </p:nvSpPr>
        <p:spPr>
          <a:xfrm>
            <a:off x="612775" y="1628775"/>
            <a:ext cx="3494088" cy="23780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/>
          </p:cNvPr>
          <p:cNvSpPr/>
          <p:nvPr/>
        </p:nvSpPr>
        <p:spPr>
          <a:xfrm>
            <a:off x="4337050" y="1628775"/>
            <a:ext cx="3492500" cy="23780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/>
          </p:cNvPr>
          <p:cNvSpPr/>
          <p:nvPr/>
        </p:nvSpPr>
        <p:spPr>
          <a:xfrm>
            <a:off x="612775" y="1595438"/>
            <a:ext cx="3494088" cy="48418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/>
          </p:cNvPr>
          <p:cNvSpPr/>
          <p:nvPr/>
        </p:nvSpPr>
        <p:spPr>
          <a:xfrm>
            <a:off x="4337050" y="1595438"/>
            <a:ext cx="3495675" cy="48418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00" b="19391"/>
          <a:stretch>
            <a:fillRect/>
          </a:stretch>
        </p:blipFill>
        <p:spPr bwMode="auto">
          <a:xfrm>
            <a:off x="11096625" y="5773738"/>
            <a:ext cx="10953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/>
          </p:cNvPr>
          <p:cNvSpPr/>
          <p:nvPr/>
        </p:nvSpPr>
        <p:spPr>
          <a:xfrm>
            <a:off x="623888" y="4232275"/>
            <a:ext cx="10948987" cy="23780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 Placeholder 4">
            <a:extLst/>
          </p:cNvPr>
          <p:cNvSpPr>
            <a:spLocks noGrp="1"/>
          </p:cNvSpPr>
          <p:nvPr>
            <p:ph type="body" sz="quarter" idx="22"/>
          </p:nvPr>
        </p:nvSpPr>
        <p:spPr>
          <a:xfrm>
            <a:off x="8060020" y="1594836"/>
            <a:ext cx="3493008" cy="481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4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613568" y="1594836"/>
            <a:ext cx="3493008" cy="481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>
            <a:extLst/>
          </p:cNvPr>
          <p:cNvSpPr>
            <a:spLocks noGrp="1"/>
          </p:cNvSpPr>
          <p:nvPr>
            <p:ph type="body" sz="quarter" idx="21"/>
          </p:nvPr>
        </p:nvSpPr>
        <p:spPr>
          <a:xfrm>
            <a:off x="4336794" y="1594836"/>
            <a:ext cx="3493008" cy="481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21" name="Content Placeholder 4">
            <a:extLst/>
          </p:cNvPr>
          <p:cNvSpPr>
            <a:spLocks noGrp="1"/>
          </p:cNvSpPr>
          <p:nvPr>
            <p:ph sz="quarter" idx="15"/>
          </p:nvPr>
        </p:nvSpPr>
        <p:spPr>
          <a:xfrm>
            <a:off x="623887" y="4232808"/>
            <a:ext cx="10945368" cy="237744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2400"/>
            </a:lvl1pPr>
            <a:lvl2pPr>
              <a:spcAft>
                <a:spcPts val="1800"/>
              </a:spcAft>
              <a:defRPr sz="2000"/>
            </a:lvl2pPr>
            <a:lvl3pPr>
              <a:spcAft>
                <a:spcPts val="1800"/>
              </a:spcAft>
              <a:defRPr sz="1800"/>
            </a:lvl3pPr>
            <a:lvl4pPr>
              <a:spcAft>
                <a:spcPts val="1800"/>
              </a:spcAft>
              <a:defRPr sz="1600"/>
            </a:lvl4pPr>
            <a:lvl5pPr>
              <a:spcAft>
                <a:spcPts val="1800"/>
              </a:spcAft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3" name="Content Placeholder 4">
            <a:extLst/>
          </p:cNvPr>
          <p:cNvSpPr>
            <a:spLocks noGrp="1"/>
          </p:cNvSpPr>
          <p:nvPr>
            <p:ph sz="quarter" idx="13"/>
          </p:nvPr>
        </p:nvSpPr>
        <p:spPr>
          <a:xfrm>
            <a:off x="623887" y="2076149"/>
            <a:ext cx="3493008" cy="1930089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2400"/>
            </a:lvl1pPr>
            <a:lvl2pPr>
              <a:spcAft>
                <a:spcPts val="1800"/>
              </a:spcAft>
              <a:defRPr sz="2000"/>
            </a:lvl2pPr>
            <a:lvl3pPr>
              <a:spcAft>
                <a:spcPts val="1800"/>
              </a:spcAft>
              <a:defRPr sz="1800"/>
            </a:lvl3pPr>
            <a:lvl4pPr>
              <a:spcAft>
                <a:spcPts val="1800"/>
              </a:spcAft>
              <a:defRPr sz="1600"/>
            </a:lvl4pPr>
            <a:lvl5pPr>
              <a:spcAft>
                <a:spcPts val="1800"/>
              </a:spcAft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4" name="Content Placeholder 4">
            <a:extLst/>
          </p:cNvPr>
          <p:cNvSpPr>
            <a:spLocks noGrp="1"/>
          </p:cNvSpPr>
          <p:nvPr>
            <p:ph sz="quarter" idx="16"/>
          </p:nvPr>
        </p:nvSpPr>
        <p:spPr>
          <a:xfrm>
            <a:off x="4347113" y="2076149"/>
            <a:ext cx="3493008" cy="1930089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2400"/>
            </a:lvl1pPr>
            <a:lvl2pPr>
              <a:spcAft>
                <a:spcPts val="1800"/>
              </a:spcAft>
              <a:defRPr sz="2000"/>
            </a:lvl2pPr>
            <a:lvl3pPr>
              <a:spcAft>
                <a:spcPts val="1800"/>
              </a:spcAft>
              <a:defRPr sz="1800"/>
            </a:lvl3pPr>
            <a:lvl4pPr>
              <a:spcAft>
                <a:spcPts val="1800"/>
              </a:spcAft>
              <a:defRPr sz="1600"/>
            </a:lvl4pPr>
            <a:lvl5pPr>
              <a:spcAft>
                <a:spcPts val="1800"/>
              </a:spcAft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5" name="Content Placeholder 4">
            <a:extLst/>
          </p:cNvPr>
          <p:cNvSpPr>
            <a:spLocks noGrp="1"/>
          </p:cNvSpPr>
          <p:nvPr>
            <p:ph sz="quarter" idx="17"/>
          </p:nvPr>
        </p:nvSpPr>
        <p:spPr>
          <a:xfrm>
            <a:off x="8070339" y="2076149"/>
            <a:ext cx="3493008" cy="1930089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2400"/>
            </a:lvl1pPr>
            <a:lvl2pPr>
              <a:spcAft>
                <a:spcPts val="1800"/>
              </a:spcAft>
              <a:defRPr sz="2000"/>
            </a:lvl2pPr>
            <a:lvl3pPr>
              <a:spcAft>
                <a:spcPts val="1800"/>
              </a:spcAft>
              <a:defRPr sz="1800"/>
            </a:lvl3pPr>
            <a:lvl4pPr>
              <a:spcAft>
                <a:spcPts val="1800"/>
              </a:spcAft>
              <a:defRPr sz="1600"/>
            </a:lvl4pPr>
            <a:lvl5pPr>
              <a:spcAft>
                <a:spcPts val="1800"/>
              </a:spcAft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75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4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66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0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63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8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9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7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2466165-AE71-4991-8E06-E5C4FD1319E2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71A22FF-4673-4864-BE27-86977D4E4E4F}" type="slidenum">
              <a:rPr lang="fr-FR" smtClean="0"/>
              <a:t>‹N°›</a:t>
            </a:fld>
            <a:endParaRPr lang="fr-FR"/>
          </a:p>
        </p:txBody>
      </p:sp>
      <p:pic>
        <p:nvPicPr>
          <p:cNvPr id="1031" name="Imag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7788" y="0"/>
            <a:ext cx="19542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9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www.itavi.asso.fr/sites/default/files/files/7-Plan%20ND(2)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eJ4L9ZHzQ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GIRuqnGIP7U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youtube.com/watch?v=jPQg3aVojBI" TargetMode="External"/><Relationship Id="rId5" Type="http://schemas.openxmlformats.org/officeDocument/2006/relationships/hyperlink" Target="https://www.itavi.asso.fr/content/eau-de-boisson-en-elevage-cunicole" TargetMode="Externa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056" y="4676576"/>
            <a:ext cx="2103564" cy="21035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092" y="4460242"/>
            <a:ext cx="1351938" cy="6785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740" y="4409049"/>
            <a:ext cx="1410156" cy="705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642" y="5341021"/>
            <a:ext cx="1274173" cy="6370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646" y="4372480"/>
            <a:ext cx="664920" cy="8541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737124" y="0"/>
            <a:ext cx="2430162" cy="1729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131" y="838278"/>
            <a:ext cx="3358977" cy="33589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96509" y="3270084"/>
            <a:ext cx="9725495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  <a:t>Les antibiotiques, quand il faut, comme il faut, gardons le cap ! </a:t>
            </a:r>
            <a:endParaRPr lang="fr-FR" sz="2400" dirty="0">
              <a:solidFill>
                <a:srgbClr val="46A4C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1396509" y="4762"/>
            <a:ext cx="9555696" cy="1486492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 smtClean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hygiène</a:t>
            </a:r>
            <a:endParaRPr lang="fr-FR" sz="5400" b="1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8929" y="2400556"/>
            <a:ext cx="10707330" cy="1896140"/>
          </a:xfrm>
        </p:spPr>
        <p:txBody>
          <a:bodyPr/>
          <a:lstStyle/>
          <a:p>
            <a:r>
              <a:rPr lang="fr-FR" sz="4800" dirty="0">
                <a:solidFill>
                  <a:srgbClr val="46A4C2"/>
                </a:solidFill>
                <a:latin typeface="Arial Rounded MT Bold" panose="020F0704030504030204" pitchFamily="34" charset="0"/>
              </a:rPr>
              <a:t>Comment déterminer les volumes de détergent ou de désinfectant?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au vide sanitaire</a:t>
            </a:r>
            <a:endParaRPr lang="fr-FR" sz="3600" b="1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 38"/>
          <p:cNvGrpSpPr/>
          <p:nvPr/>
        </p:nvGrpSpPr>
        <p:grpSpPr>
          <a:xfrm>
            <a:off x="10448916" y="1366675"/>
            <a:ext cx="1381054" cy="1473651"/>
            <a:chOff x="10049607" y="1424961"/>
            <a:chExt cx="1703883" cy="1846053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049607" y="1424961"/>
              <a:ext cx="1650490" cy="1846053"/>
            </a:xfrm>
            <a:prstGeom prst="rect">
              <a:avLst/>
            </a:prstGeom>
          </p:spPr>
        </p:pic>
        <p:cxnSp>
          <p:nvCxnSpPr>
            <p:cNvPr id="29" name="Connecteur droit avec flèche 28"/>
            <p:cNvCxnSpPr/>
            <p:nvPr/>
          </p:nvCxnSpPr>
          <p:spPr>
            <a:xfrm flipV="1">
              <a:off x="11015931" y="1964134"/>
              <a:ext cx="737559" cy="581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11015931" y="2452650"/>
              <a:ext cx="725874" cy="12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10876471" y="2211297"/>
              <a:ext cx="2789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>
              <a:off x="10811773" y="2540600"/>
              <a:ext cx="343619" cy="1840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6331997" y="3031906"/>
            <a:ext cx="5142573" cy="1794295"/>
            <a:chOff x="6331997" y="3179682"/>
            <a:chExt cx="5142573" cy="1794295"/>
          </a:xfrm>
        </p:grpSpPr>
        <p:grpSp>
          <p:nvGrpSpPr>
            <p:cNvPr id="20" name="Groupe 19"/>
            <p:cNvGrpSpPr/>
            <p:nvPr/>
          </p:nvGrpSpPr>
          <p:grpSpPr>
            <a:xfrm>
              <a:off x="6331997" y="3179682"/>
              <a:ext cx="5142573" cy="1794295"/>
              <a:chOff x="6331997" y="3179682"/>
              <a:chExt cx="5142573" cy="1794295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6331997" y="3179682"/>
                <a:ext cx="5142573" cy="1794295"/>
                <a:chOff x="6331997" y="3179682"/>
                <a:chExt cx="5142573" cy="1794295"/>
              </a:xfrm>
            </p:grpSpPr>
            <p:grpSp>
              <p:nvGrpSpPr>
                <p:cNvPr id="14" name="Groupe 13"/>
                <p:cNvGrpSpPr/>
                <p:nvPr/>
              </p:nvGrpSpPr>
              <p:grpSpPr>
                <a:xfrm>
                  <a:off x="6331997" y="3179682"/>
                  <a:ext cx="5142573" cy="1794295"/>
                  <a:chOff x="6331997" y="3179682"/>
                  <a:chExt cx="5142573" cy="1794295"/>
                </a:xfrm>
              </p:grpSpPr>
              <p:pic>
                <p:nvPicPr>
                  <p:cNvPr id="11" name="Image 10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331997" y="3179682"/>
                    <a:ext cx="5142573" cy="1794295"/>
                  </a:xfrm>
                  <a:prstGeom prst="rect">
                    <a:avLst/>
                  </a:prstGeom>
                </p:spPr>
              </p:pic>
              <p:sp>
                <p:nvSpPr>
                  <p:cNvPr id="13" name="ZoneTexte 12"/>
                  <p:cNvSpPr txBox="1"/>
                  <p:nvPr/>
                </p:nvSpPr>
                <p:spPr>
                  <a:xfrm>
                    <a:off x="8583283" y="3949790"/>
                    <a:ext cx="664234" cy="69984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17" name="ZoneTexte 16"/>
                <p:cNvSpPr txBox="1"/>
                <p:nvPr/>
              </p:nvSpPr>
              <p:spPr>
                <a:xfrm>
                  <a:off x="6461185" y="3179682"/>
                  <a:ext cx="733245" cy="8971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fr-FR" dirty="0"/>
                </a:p>
              </p:txBody>
            </p:sp>
          </p:grpSp>
          <p:sp>
            <p:nvSpPr>
              <p:cNvPr id="19" name="ZoneTexte 18"/>
              <p:cNvSpPr txBox="1"/>
              <p:nvPr/>
            </p:nvSpPr>
            <p:spPr>
              <a:xfrm>
                <a:off x="10886536" y="3864634"/>
                <a:ext cx="1293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</p:grpSp>
        <p:sp>
          <p:nvSpPr>
            <p:cNvPr id="42" name="Rectangle à coins arrondis 41"/>
            <p:cNvSpPr/>
            <p:nvPr/>
          </p:nvSpPr>
          <p:spPr>
            <a:xfrm>
              <a:off x="7875917" y="4149419"/>
              <a:ext cx="155275" cy="1321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81" y="2871795"/>
            <a:ext cx="4873925" cy="23038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08931" y="1083194"/>
            <a:ext cx="867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6A4C2"/>
                </a:solidFill>
                <a:latin typeface="Arial Rounded MT Bold" panose="020F0704030504030204" pitchFamily="34" charset="0"/>
              </a:rPr>
              <a:t>Pour connaitre les volumes de solution, il faut reprendre la surface développée totale qui se compose de: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39062" y="2451954"/>
            <a:ext cx="358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Arial Rounded MT Bold" panose="020F0704030504030204" pitchFamily="34" charset="0"/>
              </a:rPr>
              <a:t>La surface totale du bâtiment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69694" y="2408600"/>
            <a:ext cx="342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Arial Rounded MT Bold" panose="020F0704030504030204" pitchFamily="34" charset="0"/>
              </a:rPr>
              <a:t>La surface totale des cages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45606" y="4703974"/>
            <a:ext cx="36489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Exemple de surface à plat pour un bâtiment chapelle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06832" y="4711522"/>
            <a:ext cx="36489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Exemple de mesures à prendre en compte pour une cage</a:t>
            </a:r>
          </a:p>
          <a:p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8436634" y="2949107"/>
            <a:ext cx="2300377" cy="1725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-36141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Calculer la surface développée*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137716" y="1981700"/>
            <a:ext cx="2133956" cy="1064319"/>
            <a:chOff x="137716" y="2129476"/>
            <a:chExt cx="2133956" cy="1064319"/>
          </a:xfrm>
        </p:grpSpPr>
        <p:grpSp>
          <p:nvGrpSpPr>
            <p:cNvPr id="22" name="Groupe 21"/>
            <p:cNvGrpSpPr/>
            <p:nvPr/>
          </p:nvGrpSpPr>
          <p:grpSpPr>
            <a:xfrm>
              <a:off x="137716" y="2129476"/>
              <a:ext cx="2133956" cy="1064319"/>
              <a:chOff x="137716" y="2129476"/>
              <a:chExt cx="2133956" cy="1064319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37716" y="2129476"/>
                <a:ext cx="2133956" cy="1064319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352308">
                <a:off x="1115390" y="2692063"/>
                <a:ext cx="1138687" cy="184666"/>
              </a:xfrm>
              <a:prstGeom prst="rect">
                <a:avLst/>
              </a:prstGeom>
              <a:no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4" name="Organigramme : Connecteur page suivante 23"/>
            <p:cNvSpPr/>
            <p:nvPr/>
          </p:nvSpPr>
          <p:spPr>
            <a:xfrm flipV="1">
              <a:off x="137716" y="2415356"/>
              <a:ext cx="918168" cy="473894"/>
            </a:xfrm>
            <a:prstGeom prst="flowChartOffpageConnector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Parallélogramme 24"/>
            <p:cNvSpPr/>
            <p:nvPr/>
          </p:nvSpPr>
          <p:spPr>
            <a:xfrm rot="159080" flipH="1">
              <a:off x="495008" y="2455009"/>
              <a:ext cx="1767231" cy="207989"/>
            </a:xfrm>
            <a:prstGeom prst="parallelogram">
              <a:avLst>
                <a:gd name="adj" fmla="val 396793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Parallélogramme 39"/>
          <p:cNvSpPr/>
          <p:nvPr/>
        </p:nvSpPr>
        <p:spPr>
          <a:xfrm>
            <a:off x="10584611" y="4449362"/>
            <a:ext cx="152400" cy="1289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Parallélogramme 40"/>
          <p:cNvSpPr/>
          <p:nvPr/>
        </p:nvSpPr>
        <p:spPr>
          <a:xfrm>
            <a:off x="8436634" y="4578302"/>
            <a:ext cx="146649" cy="104714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7283569" y="4217190"/>
            <a:ext cx="149525" cy="155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8445260" y="4562247"/>
            <a:ext cx="138023" cy="1207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Plus 1"/>
          <p:cNvSpPr/>
          <p:nvPr/>
        </p:nvSpPr>
        <p:spPr>
          <a:xfrm>
            <a:off x="5843577" y="2278827"/>
            <a:ext cx="1106029" cy="1340560"/>
          </a:xfrm>
          <a:prstGeom prst="mathPlus">
            <a:avLst>
              <a:gd name="adj1" fmla="val 106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9222" y="5451566"/>
            <a:ext cx="1242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6A4C2"/>
                </a:solidFill>
                <a:latin typeface="Arial Rounded MT Bold" panose="020F0704030504030204" pitchFamily="34" charset="0"/>
              </a:rPr>
              <a:t>On peut faire une approximation  </a:t>
            </a:r>
            <a:r>
              <a:rPr lang="fr-FR" sz="2800" dirty="0">
                <a:solidFill>
                  <a:srgbClr val="46A4C2"/>
                </a:solidFill>
                <a:latin typeface="Arial Rounded MT Bold" panose="020F0704030504030204" pitchFamily="34" charset="0"/>
              </a:rPr>
              <a:t>: </a:t>
            </a:r>
            <a:r>
              <a:rPr lang="fr-FR" sz="2400" dirty="0">
                <a:solidFill>
                  <a:srgbClr val="46A4C2"/>
                </a:solidFill>
                <a:latin typeface="Arial Rounded MT Bold" panose="020F0704030504030204" pitchFamily="34" charset="0"/>
              </a:rPr>
              <a:t>Surface développée </a:t>
            </a:r>
            <a:r>
              <a:rPr lang="fr-FR" sz="2400" dirty="0">
                <a:solidFill>
                  <a:srgbClr val="46A4C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≈ 4 * Surface au sol du bâtiment </a:t>
            </a:r>
            <a:endParaRPr lang="fr-FR" dirty="0">
              <a:solidFill>
                <a:srgbClr val="46A4C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D86151-76F1-4973-AB44-D12493E13138}"/>
              </a:ext>
            </a:extLst>
          </p:cNvPr>
          <p:cNvSpPr/>
          <p:nvPr/>
        </p:nvSpPr>
        <p:spPr>
          <a:xfrm>
            <a:off x="137716" y="6298554"/>
            <a:ext cx="11877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*Pour un calcul précis des surfaces de votre bâtiment, voir aussi la fiche n°7 Biosécurité ITAVI Lapins </a:t>
            </a:r>
            <a:r>
              <a:rPr lang="fr-FR" sz="1400" dirty="0">
                <a:hlinkClick r:id="rId9"/>
              </a:rPr>
              <a:t>https://www.itavi.asso.fr/sites/default/files/files/7-Plan%20ND(2).pdf</a:t>
            </a:r>
            <a:endParaRPr lang="fr-FR" sz="1400" dirty="0"/>
          </a:p>
        </p:txBody>
      </p:sp>
      <p:pic>
        <p:nvPicPr>
          <p:cNvPr id="30" name="Audio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8"/>
    </mc:Choice>
    <mc:Fallback xmlns="">
      <p:transition spd="slow" advTm="28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4668" y="5115560"/>
            <a:ext cx="11758175" cy="9144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>
                <a:solidFill>
                  <a:srgbClr val="46A4C2"/>
                </a:solidFill>
                <a:latin typeface="Arial Rounded MT Bold" panose="020F0704030504030204" pitchFamily="34" charset="0"/>
              </a:rPr>
              <a:t>Exemple: pour un bâtiment de 600 CM, il faudra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46A4C2"/>
                </a:solidFill>
                <a:latin typeface="Arial Rounded MT Bold" panose="020F0704030504030204" pitchFamily="34" charset="0"/>
              </a:rPr>
              <a:t>600L d’eau + 12L d’un détergent homologué à 2%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46A4C2"/>
                </a:solidFill>
                <a:latin typeface="Arial Rounded MT Bold" panose="020F0704030504030204" pitchFamily="34" charset="0"/>
              </a:rPr>
              <a:t>600L d’eau + 6L d’un désinfectant homologué à 1%</a:t>
            </a:r>
            <a:r>
              <a:rPr lang="fr-FR" sz="1800" dirty="0">
                <a:solidFill>
                  <a:srgbClr val="5B9BD5"/>
                </a:solidFill>
                <a:latin typeface="Arial Rounded MT Bold" panose="020F0704030504030204" pitchFamily="34" charset="0"/>
              </a:rPr>
              <a:t>	</a:t>
            </a:r>
            <a:endParaRPr lang="fr-FR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284668" y="1252916"/>
            <a:ext cx="11414926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6A4C2"/>
                </a:solidFill>
                <a:latin typeface="Arial Rounded MT Bold" panose="020F0704030504030204" pitchFamily="34" charset="0"/>
              </a:rPr>
              <a:t>Pour connaitre les volumes de solution, il faut compter</a:t>
            </a:r>
          </a:p>
          <a:p>
            <a:pPr algn="ctr"/>
            <a:r>
              <a:rPr lang="fr-FR" sz="3200" dirty="0">
                <a:solidFill>
                  <a:srgbClr val="46A4C2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0,2 à 0,3 Litres de solution reconstituée </a:t>
            </a:r>
            <a:r>
              <a:rPr lang="fr-FR" sz="2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/>
            </a:r>
            <a:br>
              <a:rPr lang="fr-FR" sz="2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</a:br>
            <a:r>
              <a:rPr lang="fr-FR" sz="2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par </a:t>
            </a:r>
            <a:r>
              <a:rPr lang="fr-FR" sz="28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</a:t>
            </a:r>
            <a:r>
              <a:rPr lang="fr-FR" sz="2800" baseline="30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2</a:t>
            </a:r>
            <a:r>
              <a:rPr lang="fr-FR" sz="28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de surface développée</a:t>
            </a:r>
          </a:p>
          <a:p>
            <a:endParaRPr lang="fr-FR" dirty="0">
              <a:solidFill>
                <a:srgbClr val="46A4C2"/>
              </a:solidFill>
              <a:latin typeface="Arial Rounded MT Bold" panose="020F0704030504030204" pitchFamily="34" charset="0"/>
            </a:endParaRPr>
          </a:p>
          <a:p>
            <a:r>
              <a:rPr lang="fr-FR" dirty="0">
                <a:solidFill>
                  <a:srgbClr val="46A4C2"/>
                </a:solidFill>
                <a:latin typeface="Arial Rounded MT Bold" panose="020F0704030504030204" pitchFamily="34" charset="0"/>
              </a:rPr>
              <a:t>QUANTITE de PRODUIT (en Litres)= Volume de solution  X % homologation produit/100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-5400" y="-2372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Calculer le volume de solution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668" y="3502019"/>
            <a:ext cx="11414926" cy="113877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 peut également </a:t>
            </a:r>
            <a:r>
              <a:rPr lang="fr-FR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retenir que </a:t>
            </a:r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</a:t>
            </a:r>
            <a:r>
              <a:rPr lang="fr-FR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our </a:t>
            </a:r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un bâtiment standard, </a:t>
            </a:r>
            <a:r>
              <a:rPr lang="fr-FR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les </a:t>
            </a:r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besoins </a:t>
            </a:r>
            <a:r>
              <a:rPr lang="fr-FR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sont de </a:t>
            </a:r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: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100 L de solution reconstituée </a:t>
            </a:r>
            <a:r>
              <a:rPr lang="fr-F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pour </a:t>
            </a:r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100 cages-mères (CM)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0"/>
    </mc:Choice>
    <mc:Fallback xmlns="">
      <p:transition spd="slow" advTm="21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4021" y="1895896"/>
            <a:ext cx="10707330" cy="1945302"/>
          </a:xfrm>
        </p:spPr>
        <p:txBody>
          <a:bodyPr/>
          <a:lstStyle/>
          <a:p>
            <a:r>
              <a:rPr lang="fr-FR" sz="4800" dirty="0">
                <a:solidFill>
                  <a:srgbClr val="46A4C2"/>
                </a:solidFill>
                <a:latin typeface="Arial Rounded MT Bold" panose="020F0704030504030204" pitchFamily="34" charset="0"/>
              </a:rPr>
              <a:t>Appliquer la solution, </a:t>
            </a:r>
            <a: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  <a:t/>
            </a:r>
            <a:b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</a:br>
            <a: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  <a:t>savoir </a:t>
            </a:r>
            <a:r>
              <a:rPr lang="fr-FR" sz="4800" dirty="0">
                <a:solidFill>
                  <a:srgbClr val="46A4C2"/>
                </a:solidFill>
                <a:latin typeface="Arial Rounded MT Bold" panose="020F0704030504030204" pitchFamily="34" charset="0"/>
              </a:rPr>
              <a:t>régler son canon à mousse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au vide sanitaire</a:t>
            </a:r>
            <a:endParaRPr lang="fr-FR" sz="3600" b="1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06941" y="4219445"/>
            <a:ext cx="310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Cliquez pour accéder à la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3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5300" y="2652508"/>
            <a:ext cx="10707330" cy="1542179"/>
          </a:xfrm>
        </p:spPr>
        <p:txBody>
          <a:bodyPr/>
          <a:lstStyle/>
          <a:p>
            <a: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  <a:t>Se protéger, </a:t>
            </a:r>
            <a:b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</a:br>
            <a: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  <a:t>le port des EPI</a:t>
            </a:r>
            <a:endParaRPr lang="fr-FR" sz="4800" dirty="0">
              <a:solidFill>
                <a:srgbClr val="46A4C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au vide sanitaire</a:t>
            </a:r>
            <a:endParaRPr lang="fr-FR" sz="3600" b="1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Pictogrammes de danger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8107" y="6395879"/>
            <a:ext cx="3130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600"/>
              </a:spcAft>
              <a:defRPr/>
            </a:pPr>
            <a:r>
              <a:rPr lang="fr-FR" sz="1000" b="1" dirty="0">
                <a:solidFill>
                  <a:srgbClr val="000000"/>
                </a:solidFill>
                <a:latin typeface="Arial"/>
              </a:rPr>
              <a:t>FORMATION BIOSECURITE LAPIN ITAVI SNGTV</a:t>
            </a:r>
          </a:p>
        </p:txBody>
      </p:sp>
      <p:sp>
        <p:nvSpPr>
          <p:cNvPr id="7" name="AutoShape 2" descr="Produits chimiques : comprendre les pictogrammes">
            <a:extLst>
              <a:ext uri="{FF2B5EF4-FFF2-40B4-BE49-F238E27FC236}">
                <a16:creationId xmlns:a16="http://schemas.microsoft.com/office/drawing/2014/main" id="{355FF89F-CC8A-46F5-83F3-11543E9FB3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Attention danger ! </a:t>
            </a:r>
            <a:endParaRPr lang="fr-FR" sz="3600" b="1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926" y="1199788"/>
            <a:ext cx="7071055" cy="47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75353" y="1163251"/>
            <a:ext cx="8562435" cy="49837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9693" y="6395879"/>
            <a:ext cx="3130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fr-FR" sz="1000" b="1" dirty="0">
                <a:solidFill>
                  <a:srgbClr val="000000"/>
                </a:solidFill>
                <a:latin typeface="Arial"/>
              </a:rPr>
              <a:t>FORMATION BIOSECURITE LAPIN ITAVI SNGTV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EPI en image: protégez-vous!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38226" y="1153755"/>
            <a:ext cx="8106029" cy="5002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1168" y="6395879"/>
            <a:ext cx="3130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fr-FR" sz="1000" b="1" dirty="0">
                <a:solidFill>
                  <a:srgbClr val="000000"/>
                </a:solidFill>
                <a:latin typeface="Arial"/>
              </a:rPr>
              <a:t>FORMATION BIOSECURITE LAPIN ITAVI SNGTV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FR" sz="3600" b="1" dirty="0" smtClean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masques: </a:t>
            </a: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protégez-vous!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559" y="4324867"/>
            <a:ext cx="2103564" cy="21035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95" y="4108533"/>
            <a:ext cx="1351938" cy="6785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243" y="4057340"/>
            <a:ext cx="1410156" cy="705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45" y="4989312"/>
            <a:ext cx="1274173" cy="6370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149" y="4020771"/>
            <a:ext cx="664920" cy="8541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737124" y="0"/>
            <a:ext cx="2430162" cy="1729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632" y="-183979"/>
            <a:ext cx="3358977" cy="33589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65785" y="2627854"/>
            <a:ext cx="9725495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  <a:t>Les antibiotiques, quand il faut, comme il faut, gardons le cap ! </a:t>
            </a:r>
            <a:endParaRPr lang="fr-FR" sz="2400" dirty="0">
              <a:solidFill>
                <a:srgbClr val="46A4C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 Hygiène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" y="1236226"/>
            <a:ext cx="11007090" cy="38164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Partie 1 : Nettoyage et désinfection du bâtiment au vide sanitaire </a:t>
            </a:r>
            <a:r>
              <a:rPr lang="fr-FR" sz="32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– 2/2</a:t>
            </a:r>
            <a:endParaRPr lang="fr-FR" sz="3200" dirty="0" smtClean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sz="2400" dirty="0" smtClean="0">
                <a:latin typeface="Arial Rounded MT Bold" panose="020F0704030504030204" pitchFamily="34" charset="0"/>
                <a:hlinkClick r:id="rId3" action="ppaction://hlinksldjump"/>
              </a:rPr>
              <a:t>N&amp;D </a:t>
            </a:r>
            <a:r>
              <a:rPr lang="fr-FR" sz="2400" dirty="0">
                <a:latin typeface="Arial Rounded MT Bold" panose="020F0704030504030204" pitchFamily="34" charset="0"/>
                <a:hlinkClick r:id="rId3" action="ppaction://hlinksldjump"/>
              </a:rPr>
              <a:t>du circuit d’eau </a:t>
            </a:r>
            <a:r>
              <a:rPr lang="fr-FR" sz="2400" dirty="0" smtClean="0">
                <a:latin typeface="Arial Rounded MT Bold" panose="020F0704030504030204" pitchFamily="34" charset="0"/>
                <a:hlinkClick r:id="rId3" action="ppaction://hlinksldjump"/>
              </a:rPr>
              <a:t> </a:t>
            </a:r>
            <a:endParaRPr lang="fr-FR" sz="2400" dirty="0" smtClean="0">
              <a:latin typeface="Arial Rounded MT Bold" panose="020F070403050403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sz="2400" dirty="0" smtClean="0">
                <a:latin typeface="Arial Rounded MT Bold" panose="020F0704030504030204" pitchFamily="34" charset="0"/>
                <a:hlinkClick r:id="rId4" action="ppaction://hlinksldjump"/>
              </a:rPr>
              <a:t>Réaliser une bonne détergence et une bonne désinfection </a:t>
            </a:r>
            <a:endParaRPr lang="fr-FR" sz="2400" dirty="0" smtClean="0">
              <a:latin typeface="Arial Rounded MT Bold" panose="020F0704030504030204" pitchFamily="34" charset="0"/>
            </a:endParaRP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Rounded MT Bold" panose="020F0704030504030204" pitchFamily="34" charset="0"/>
                <a:hlinkClick r:id="rId5" action="ppaction://hlinksldjump"/>
              </a:rPr>
              <a:t>Calculer </a:t>
            </a:r>
            <a:r>
              <a:rPr lang="fr-FR" dirty="0">
                <a:latin typeface="Arial Rounded MT Bold" panose="020F0704030504030204" pitchFamily="34" charset="0"/>
                <a:hlinkClick r:id="rId5" action="ppaction://hlinksldjump"/>
              </a:rPr>
              <a:t>les volumes de solution </a:t>
            </a:r>
            <a:r>
              <a:rPr lang="fr-FR" dirty="0" smtClean="0">
                <a:latin typeface="Arial Rounded MT Bold" panose="020F0704030504030204" pitchFamily="34" charset="0"/>
                <a:hlinkClick r:id="rId5" action="ppaction://hlinksldjump"/>
              </a:rPr>
              <a:t>nécessaires</a:t>
            </a:r>
            <a:endParaRPr lang="fr-FR" dirty="0" smtClean="0">
              <a:latin typeface="Arial Rounded MT Bold" panose="020F0704030504030204" pitchFamily="34" charset="0"/>
            </a:endParaRP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Rounded MT Bold" panose="020F0704030504030204" pitchFamily="34" charset="0"/>
                <a:hlinkClick r:id="rId6" action="ppaction://hlinksldjump"/>
              </a:rPr>
              <a:t>Appliquer </a:t>
            </a:r>
            <a:r>
              <a:rPr lang="fr-FR" dirty="0">
                <a:latin typeface="Arial Rounded MT Bold" panose="020F0704030504030204" pitchFamily="34" charset="0"/>
                <a:hlinkClick r:id="rId6" action="ppaction://hlinksldjump"/>
              </a:rPr>
              <a:t>la solution, savoir régler son canon à </a:t>
            </a:r>
            <a:r>
              <a:rPr lang="fr-FR" dirty="0" smtClean="0">
                <a:latin typeface="Arial Rounded MT Bold" panose="020F0704030504030204" pitchFamily="34" charset="0"/>
                <a:hlinkClick r:id="rId6" action="ppaction://hlinksldjump"/>
              </a:rPr>
              <a:t>mousse</a:t>
            </a:r>
            <a:endParaRPr lang="fr-FR" dirty="0" smtClean="0">
              <a:latin typeface="Arial Rounded MT Bold" panose="020F0704030504030204" pitchFamily="34" charset="0"/>
            </a:endParaRP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Rounded MT Bold" panose="020F0704030504030204" pitchFamily="34" charset="0"/>
                <a:hlinkClick r:id="rId7" action="ppaction://hlinksldjump"/>
              </a:rPr>
              <a:t>Se </a:t>
            </a:r>
            <a:r>
              <a:rPr lang="fr-FR" dirty="0">
                <a:latin typeface="Arial Rounded MT Bold" panose="020F0704030504030204" pitchFamily="34" charset="0"/>
                <a:hlinkClick r:id="rId7" action="ppaction://hlinksldjump"/>
              </a:rPr>
              <a:t>protéger, le port des </a:t>
            </a:r>
            <a:r>
              <a:rPr lang="fr-FR" dirty="0" smtClean="0">
                <a:latin typeface="Arial Rounded MT Bold" panose="020F0704030504030204" pitchFamily="34" charset="0"/>
                <a:hlinkClick r:id="rId7" action="ppaction://hlinksldjump"/>
              </a:rPr>
              <a:t>EPI</a:t>
            </a:r>
            <a:endParaRPr lang="fr-FR" sz="2000" dirty="0">
              <a:solidFill>
                <a:srgbClr val="46A4C2"/>
              </a:solidFill>
              <a:latin typeface="Arial Rounded MT Bold" panose="020F0704030504030204" pitchFamily="34" charset="0"/>
            </a:endParaRPr>
          </a:p>
          <a:p>
            <a:endParaRPr lang="fr-FR" sz="2000" dirty="0">
              <a:solidFill>
                <a:srgbClr val="46A4C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955765" y="2307771"/>
            <a:ext cx="10237788" cy="2079171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dirty="0" smtClean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au vide sanitaire</a:t>
            </a:r>
            <a:endParaRPr lang="fr-FR" sz="6000" b="1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"/>
    </mc:Choice>
    <mc:Fallback xmlns="">
      <p:transition spd="slow" advTm="3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9904" y="2756869"/>
            <a:ext cx="10707330" cy="1620837"/>
          </a:xfrm>
        </p:spPr>
        <p:txBody>
          <a:bodyPr/>
          <a:lstStyle/>
          <a:p>
            <a: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  <a:t>Nettoyage et désinfection </a:t>
            </a:r>
            <a:b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</a:br>
            <a: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  <a:t>des circuits d’abreuvement au vide sanitaire</a:t>
            </a:r>
            <a:endParaRPr lang="fr-FR" sz="4800" dirty="0">
              <a:solidFill>
                <a:srgbClr val="46A4C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au vide sanitaire</a:t>
            </a:r>
            <a:endParaRPr lang="fr-FR" sz="3600" b="1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1"/>
    </mc:Choice>
    <mc:Fallback xmlns="">
      <p:transition spd="slow" advTm="7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/>
          </p:cNvPr>
          <p:cNvSpPr/>
          <p:nvPr/>
        </p:nvSpPr>
        <p:spPr>
          <a:xfrm>
            <a:off x="0" y="0"/>
            <a:ext cx="10237788" cy="117348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des circuits d’abreuvement au vide sanitaire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8838" y="1911783"/>
            <a:ext cx="10648967" cy="27699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defPPr>
              <a:defRPr lang="fr-FR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12A2BA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fr-FR" sz="2800" dirty="0" smtClean="0">
                <a:solidFill>
                  <a:srgbClr val="46A4C2"/>
                </a:solidFill>
              </a:rPr>
              <a:t>Un protocole de nettoyage désinfection correct : </a:t>
            </a:r>
          </a:p>
          <a:p>
            <a:pPr>
              <a:lnSpc>
                <a:spcPct val="150000"/>
              </a:lnSpc>
              <a:defRPr/>
            </a:pPr>
            <a:endParaRPr lang="fr-FR" dirty="0" smtClean="0">
              <a:solidFill>
                <a:srgbClr val="00CC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’est s’assurer de distribuer une eau saine aux jeunes lapereaux dès l’accès aux pipettes</a:t>
            </a:r>
          </a:p>
          <a:p>
            <a:pPr>
              <a:defRPr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Il doit être appliqué sur l’ensemble des canalisations, bacs...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1"/>
    </mc:Choice>
    <mc:Fallback xmlns="">
      <p:transition spd="slow" advTm="15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/>
          </p:cNvPr>
          <p:cNvSpPr/>
          <p:nvPr/>
        </p:nvSpPr>
        <p:spPr>
          <a:xfrm>
            <a:off x="0" y="0"/>
            <a:ext cx="10237788" cy="117348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des circuits d’abreuvement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287" y="1777464"/>
            <a:ext cx="510736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solidFill>
                  <a:srgbClr val="46A4C2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Protocole au vide sanitaire : </a:t>
            </a:r>
            <a:endParaRPr lang="fr-FR" sz="2800" dirty="0">
              <a:solidFill>
                <a:srgbClr val="46A4C2"/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287" y="2390755"/>
            <a:ext cx="11377613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defRPr/>
            </a:pPr>
            <a:r>
              <a:rPr lang="fr-FR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Pour éliminer les dépôts minéraux et organiques (biofilm), il faut </a:t>
            </a:r>
            <a:r>
              <a:rPr lang="fr-FR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:</a:t>
            </a:r>
            <a:br>
              <a:rPr lang="fr-FR" sz="2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</a:br>
            <a:endParaRPr lang="fr-FR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Vidanger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totalement les circuits d’eau, rincer.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Appliquer une </a:t>
            </a:r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pression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minimale de 1 à 2 bars, et </a:t>
            </a:r>
            <a:r>
              <a:rPr lang="fr-FR" dirty="0">
                <a:solidFill>
                  <a:srgbClr val="00B0F0"/>
                </a:solidFill>
                <a:latin typeface="Arial Rounded MT Bold" panose="020F0704030504030204" pitchFamily="34" charset="0"/>
              </a:rPr>
              <a:t>rincer à contre sens si possible.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Vidanger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totalement, brosser et rincer tous les bacs.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Ajouter une </a:t>
            </a:r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base forte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dans le volume des canalisations pour éliminer les dépôts organiques, laisser agir 1/2 h (dose et temps d’action indiqués sur les emballages des produits utilisés ou conseillés par votre vétérinaire).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Rincer à l’eau claire si possible sous </a:t>
            </a:r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pression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(appliquer une pression minimale de 1 à 2 bars).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Ajouter un </a:t>
            </a:r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acide fort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dans le volume des canalisations pour éliminer les dépôts minéraux et le biofilm.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Rincer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à nouveau dans les mêmes conditions.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Désinfecter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la tuyauterie à l’aide d’un désinfectant homologué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09"/>
    </mc:Choice>
    <mc:Fallback xmlns="">
      <p:transition spd="slow" advTm="50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/>
          </p:cNvPr>
          <p:cNvSpPr/>
          <p:nvPr/>
        </p:nvSpPr>
        <p:spPr>
          <a:xfrm>
            <a:off x="0" y="-11430"/>
            <a:ext cx="10237788" cy="117348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des circuits d’abreuvement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287" y="2300684"/>
            <a:ext cx="11377613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defRPr/>
            </a:pPr>
            <a:r>
              <a:rPr lang="fr-FR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Pour une efficacité optimale, il faut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defRPr/>
            </a:pPr>
            <a:endParaRPr lang="fr-FR" sz="2400" b="1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Respecter scrupuleusement les </a:t>
            </a:r>
            <a:r>
              <a:rPr lang="fr-FR" sz="2000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doses et les temps d’action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des produits de nettoyage et désinfection (recommandations fournisseur).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defRPr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Un </a:t>
            </a:r>
            <a:r>
              <a:rPr lang="fr-FR" sz="2000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rinçage du matériel et des canalisations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est également recommandé avant et après chaque apport nutritionnel ou thérapeutique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CCFF"/>
              </a:buClr>
              <a:defRPr/>
            </a:pPr>
            <a:endParaRPr lang="fr-FR" sz="20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defRPr/>
            </a:pPr>
            <a:r>
              <a:rPr lang="fr-FR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En cas de nettoyage en dehors du vide sanitaire, utiliser des produits autorisés en présence des animaux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5287" y="1777464"/>
            <a:ext cx="2489784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solidFill>
                  <a:srgbClr val="46A4C2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Précautions: </a:t>
            </a:r>
            <a:endParaRPr lang="fr-FR" sz="2800" dirty="0">
              <a:solidFill>
                <a:srgbClr val="46A4C2"/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68"/>
    </mc:Choice>
    <mc:Fallback xmlns="">
      <p:transition spd="slow" advTm="29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/>
          </p:cNvPr>
          <p:cNvSpPr/>
          <p:nvPr/>
        </p:nvSpPr>
        <p:spPr>
          <a:xfrm>
            <a:off x="18592" y="0"/>
            <a:ext cx="10237788" cy="117348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des circuits d’abreuvement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25246" y="1976219"/>
            <a:ext cx="470680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46A4C2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aller plus loin : </a:t>
            </a:r>
            <a:endParaRPr lang="fr-FR" sz="3600" dirty="0">
              <a:solidFill>
                <a:srgbClr val="46A4C2"/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0988" y="2622550"/>
            <a:ext cx="1166653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defRPr/>
            </a:pPr>
            <a:endParaRPr lang="fr-FR" sz="2400" b="1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Plaquette gestion de l’eau en élevage cunicole : </a:t>
            </a:r>
            <a:r>
              <a:rPr lang="fr-FR" sz="2400" u="sng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fr-FR" sz="2400" u="sng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fr-FR" sz="2400" dirty="0" smtClean="0">
                <a:latin typeface="Arial Rounded MT Bold" panose="020F0704030504030204" pitchFamily="34" charset="0"/>
                <a:hlinkClick r:id="rId5"/>
              </a:rPr>
              <a:t>https</a:t>
            </a:r>
            <a:r>
              <a:rPr lang="fr-FR" sz="2400" dirty="0">
                <a:latin typeface="Arial Rounded MT Bold" panose="020F0704030504030204" pitchFamily="34" charset="0"/>
                <a:hlinkClick r:id="rId5"/>
              </a:rPr>
              <a:t>://www.itavi.asso.fr/content/eau-de-boisson-en-elevage-cunicole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defRPr/>
            </a:pPr>
            <a:endParaRPr lang="fr-FR" sz="2400" u="sng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Vidéo sur la procédure de nettoyage et désinfection au vide sanitaire : </a:t>
            </a:r>
            <a:r>
              <a:rPr lang="fr-FR" sz="2400" dirty="0">
                <a:latin typeface="Arial Rounded MT Bold" panose="020F0704030504030204" pitchFamily="34" charset="0"/>
                <a:hlinkClick r:id="rId6"/>
              </a:rPr>
              <a:t>https://www.youtube.com/watch?v=jPQg3aVojBI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Vidéo sur le nettoyage mécanique air/eau : </a:t>
            </a:r>
            <a:r>
              <a:rPr lang="fr-FR" sz="2400" dirty="0">
                <a:latin typeface="Arial Rounded MT Bold" panose="020F0704030504030204" pitchFamily="34" charset="0"/>
                <a:hlinkClick r:id="rId7"/>
              </a:rPr>
              <a:t>https://www.youtube.com/watch?v=GIRuqnGIP7U</a:t>
            </a:r>
            <a:endParaRPr lang="fr-FR" sz="24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2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208" y="1444904"/>
            <a:ext cx="10707330" cy="1699495"/>
          </a:xfrm>
        </p:spPr>
        <p:txBody>
          <a:bodyPr/>
          <a:lstStyle/>
          <a:p>
            <a:r>
              <a:rPr lang="fr-FR" sz="4800" dirty="0" smtClean="0">
                <a:solidFill>
                  <a:srgbClr val="46A4C2"/>
                </a:solidFill>
                <a:latin typeface="Arial Rounded MT Bold" panose="020F0704030504030204" pitchFamily="34" charset="0"/>
              </a:rPr>
              <a:t>Réaliser une bonne détergence et une bonne désinfection</a:t>
            </a:r>
            <a:endParaRPr lang="fr-FR" sz="4800" dirty="0">
              <a:solidFill>
                <a:srgbClr val="46A4C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237788" cy="914400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7000">
                <a:srgbClr val="8EE185"/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 smtClean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Nettoyage et désinfection au vide sanitaire</a:t>
            </a:r>
            <a:endParaRPr lang="fr-FR" sz="3600" b="1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3050" y="3674903"/>
            <a:ext cx="92582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/>
                </a:solidFill>
                <a:latin typeface="Arial Rounded MT Bold" panose="020F0704030504030204" pitchFamily="34" charset="0"/>
                <a:hlinkClick r:id="rId5" action="ppaction://hlinksldjump"/>
              </a:rPr>
              <a:t>Comment déterminer les volumes de détergent ou de désinfectant</a:t>
            </a:r>
            <a:r>
              <a:rPr lang="fr-FR" sz="2000" dirty="0" smtClean="0">
                <a:solidFill>
                  <a:schemeClr val="accent5"/>
                </a:solidFill>
                <a:latin typeface="Arial Rounded MT Bold" panose="020F0704030504030204" pitchFamily="34" charset="0"/>
                <a:hlinkClick r:id="rId5" action="ppaction://hlinksldjump"/>
              </a:rPr>
              <a:t>?</a:t>
            </a:r>
            <a:r>
              <a:rPr lang="fr-FR" sz="20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/>
            </a:r>
            <a:br>
              <a:rPr lang="fr-FR" sz="20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</a:br>
            <a:endParaRPr lang="fr-FR" sz="2000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/>
                </a:solidFill>
                <a:latin typeface="Arial Rounded MT Bold" panose="020F0704030504030204" pitchFamily="34" charset="0"/>
                <a:hlinkClick r:id="rId6" action="ppaction://hlinksldjump"/>
              </a:rPr>
              <a:t>Appliquer la solution, </a:t>
            </a:r>
            <a:br>
              <a:rPr lang="fr-FR" sz="2000" dirty="0">
                <a:solidFill>
                  <a:schemeClr val="accent5"/>
                </a:solidFill>
                <a:latin typeface="Arial Rounded MT Bold" panose="020F0704030504030204" pitchFamily="34" charset="0"/>
                <a:hlinkClick r:id="rId6" action="ppaction://hlinksldjump"/>
              </a:rPr>
            </a:br>
            <a:r>
              <a:rPr lang="fr-FR" sz="2000" dirty="0">
                <a:solidFill>
                  <a:schemeClr val="accent5"/>
                </a:solidFill>
                <a:latin typeface="Arial Rounded MT Bold" panose="020F0704030504030204" pitchFamily="34" charset="0"/>
                <a:hlinkClick r:id="rId6" action="ppaction://hlinksldjump"/>
              </a:rPr>
              <a:t>savoir régler son canon à </a:t>
            </a:r>
            <a:r>
              <a:rPr lang="fr-FR" sz="2000" dirty="0" smtClean="0">
                <a:solidFill>
                  <a:schemeClr val="accent5"/>
                </a:solidFill>
                <a:latin typeface="Arial Rounded MT Bold" panose="020F0704030504030204" pitchFamily="34" charset="0"/>
                <a:hlinkClick r:id="rId6" action="ppaction://hlinksldjump"/>
              </a:rPr>
              <a:t>mousse</a:t>
            </a:r>
            <a:endParaRPr lang="fr-FR" sz="2000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/>
                </a:solidFill>
                <a:latin typeface="Arial Rounded MT Bold" panose="020F0704030504030204" pitchFamily="34" charset="0"/>
                <a:hlinkClick r:id="rId7" action="ppaction://hlinksldjump"/>
              </a:rPr>
              <a:t>Se protéger, </a:t>
            </a:r>
            <a:br>
              <a:rPr lang="fr-FR" sz="2000" dirty="0">
                <a:solidFill>
                  <a:schemeClr val="accent5"/>
                </a:solidFill>
                <a:latin typeface="Arial Rounded MT Bold" panose="020F0704030504030204" pitchFamily="34" charset="0"/>
                <a:hlinkClick r:id="rId7" action="ppaction://hlinksldjump"/>
              </a:rPr>
            </a:br>
            <a:r>
              <a:rPr lang="fr-FR" sz="2000" dirty="0">
                <a:solidFill>
                  <a:schemeClr val="accent5"/>
                </a:solidFill>
                <a:latin typeface="Arial Rounded MT Bold" panose="020F0704030504030204" pitchFamily="34" charset="0"/>
                <a:hlinkClick r:id="rId7" action="ppaction://hlinksldjump"/>
              </a:rPr>
              <a:t>le port des </a:t>
            </a:r>
            <a:r>
              <a:rPr lang="fr-FR" sz="2000" dirty="0" smtClean="0">
                <a:solidFill>
                  <a:schemeClr val="accent5"/>
                </a:solidFill>
                <a:latin typeface="Arial Rounded MT Bold" panose="020F0704030504030204" pitchFamily="34" charset="0"/>
                <a:hlinkClick r:id="rId7" action="ppaction://hlinksldjump"/>
              </a:rPr>
              <a:t>EPI</a:t>
            </a:r>
            <a:endParaRPr lang="fr-FR" sz="20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oposition de charte graphique - MOBILIS'ACTION V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Proposition de charte graphique - MOBILIS'ACTION VF</Template>
  <TotalTime>733</TotalTime>
  <Words>757</Words>
  <Application>Microsoft Office PowerPoint</Application>
  <PresentationFormat>Grand écran</PresentationFormat>
  <Paragraphs>101</Paragraphs>
  <Slides>18</Slides>
  <Notes>16</Notes>
  <HiddenSlides>0</HiddenSlides>
  <MMClips>14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Courier New</vt:lpstr>
      <vt:lpstr>Tahoma</vt:lpstr>
      <vt:lpstr>Wingdings</vt:lpstr>
      <vt:lpstr>Proposition de charte graphique - MOBILIS'ACTION VF</vt:lpstr>
      <vt:lpstr>Présentation PowerPoint</vt:lpstr>
      <vt:lpstr>Présentation PowerPoint</vt:lpstr>
      <vt:lpstr>Présentation PowerPoint</vt:lpstr>
      <vt:lpstr>Nettoyage et désinfection  des circuits d’abreuvement au vide sanitaire</vt:lpstr>
      <vt:lpstr>Présentation PowerPoint</vt:lpstr>
      <vt:lpstr>Présentation PowerPoint</vt:lpstr>
      <vt:lpstr>Présentation PowerPoint</vt:lpstr>
      <vt:lpstr>Présentation PowerPoint</vt:lpstr>
      <vt:lpstr>Réaliser une bonne détergence et une bonne désinfection</vt:lpstr>
      <vt:lpstr>Comment déterminer les volumes de détergent ou de désinfectant?</vt:lpstr>
      <vt:lpstr>Présentation PowerPoint</vt:lpstr>
      <vt:lpstr>Présentation PowerPoint</vt:lpstr>
      <vt:lpstr>Appliquer la solution,  savoir régler son canon à mousse</vt:lpstr>
      <vt:lpstr>Se protéger,  le port des EPI</vt:lpstr>
      <vt:lpstr>Pictogrammes de danger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déterminer les volumes de détergent ou de désinfection?</dc:title>
  <dc:creator>Julie FONTAINE</dc:creator>
  <cp:lastModifiedBy>Anne-Christine ACL. LEFORT</cp:lastModifiedBy>
  <cp:revision>228</cp:revision>
  <dcterms:created xsi:type="dcterms:W3CDTF">2019-10-04T11:59:11Z</dcterms:created>
  <dcterms:modified xsi:type="dcterms:W3CDTF">2021-02-10T08:02:04Z</dcterms:modified>
</cp:coreProperties>
</file>